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8" r:id="rId4"/>
    <p:sldId id="268" r:id="rId5"/>
    <p:sldId id="269" r:id="rId6"/>
    <p:sldId id="259" r:id="rId7"/>
    <p:sldId id="270" r:id="rId8"/>
    <p:sldId id="271" r:id="rId9"/>
    <p:sldId id="272" r:id="rId10"/>
    <p:sldId id="27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70" autoAdjust="0"/>
    <p:restoredTop sz="85928" autoAdjust="0"/>
  </p:normalViewPr>
  <p:slideViewPr>
    <p:cSldViewPr>
      <p:cViewPr varScale="1">
        <p:scale>
          <a:sx n="112" d="100"/>
          <a:sy n="112" d="100"/>
        </p:scale>
        <p:origin x="184" y="264"/>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6/10/20</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6/10/20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Thoom</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Direct the students to the Seven Sacraments chart in article 46 on page 334 in the student book to further explore the Seven Sacraments and the gifts they bestow on us.</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2406438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 </a:t>
            </a:r>
            <a:r>
              <a:rPr lang="en-US" sz="1200" i="1" dirty="0" err="1">
                <a:solidFill>
                  <a:schemeClr val="bg1">
                    <a:lumMod val="65000"/>
                  </a:schemeClr>
                </a:solidFill>
              </a:rPr>
              <a:t>SpeedKingz</a:t>
            </a:r>
            <a:r>
              <a:rPr lang="en-US" sz="1200" i="1" dirty="0">
                <a:solidFill>
                  <a:schemeClr val="bg1">
                    <a:lumMod val="65000"/>
                  </a:schemeClr>
                </a:solidFill>
              </a:rPr>
              <a:t> / </a:t>
            </a:r>
            <a:r>
              <a:rPr lang="en-US" sz="1200" i="1"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Yuliya </a:t>
            </a:r>
            <a:r>
              <a:rPr lang="en-US" sz="1200" dirty="0" err="1">
                <a:solidFill>
                  <a:schemeClr val="bg1">
                    <a:lumMod val="65000"/>
                  </a:schemeClr>
                </a:solidFill>
              </a:rPr>
              <a:t>Nazaryan</a:t>
            </a:r>
            <a:r>
              <a:rPr lang="en-US" sz="1200" dirty="0">
                <a:solidFill>
                  <a:schemeClr val="bg1">
                    <a:lumMod val="65000"/>
                  </a:schemeClr>
                </a:solidFill>
              </a:rPr>
              <a:t>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77112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Sebastian </a:t>
            </a:r>
            <a:r>
              <a:rPr lang="en-US" sz="1200" dirty="0" err="1">
                <a:solidFill>
                  <a:schemeClr val="bg1">
                    <a:lumMod val="65000"/>
                  </a:schemeClr>
                </a:solidFill>
              </a:rPr>
              <a:t>Kaulitzki</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See Genesis 1:26 to emphasize that </a:t>
            </a:r>
            <a:r>
              <a:rPr lang="en-US" dirty="0">
                <a:effectLst/>
              </a:rPr>
              <a:t>each of us reveals God and is in communion with God in a way that no other part of creation is.</a:t>
            </a:r>
            <a:r>
              <a:rPr lang="en-US" sz="1200" kern="1200" dirty="0">
                <a:solidFill>
                  <a:schemeClr val="tx1"/>
                </a:solidFill>
                <a:effectLst/>
                <a:latin typeface="+mn-lt"/>
                <a:ea typeface="+mn-ea"/>
                <a:cs typeface="+mn-cs"/>
              </a:rPr>
              <a:t> </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Ljupco</a:t>
            </a:r>
            <a:r>
              <a:rPr lang="en-US" sz="1200" dirty="0">
                <a:solidFill>
                  <a:schemeClr val="bg1">
                    <a:lumMod val="65000"/>
                  </a:schemeClr>
                </a:solidFill>
              </a:rPr>
              <a:t> </a:t>
            </a:r>
            <a:r>
              <a:rPr lang="en-US" sz="1200" dirty="0" err="1">
                <a:solidFill>
                  <a:schemeClr val="bg1">
                    <a:lumMod val="65000"/>
                  </a:schemeClr>
                </a:solidFill>
              </a:rPr>
              <a:t>Smokovski</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to share any specific ideas they have about how to live out these five ways of being holy.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agsandrew</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To further explore these gifts and their descriptions, refer to the bullet points on pages 321–322 of the student book in article 43.</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289662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Anastazzo</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If you have time, ask the students which of these tasks teens find the most challenging to do. Why is that? Does the presence of social media help them to do these things better, or does it make it harder?</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640321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MatViv23 / </a:t>
            </a:r>
            <a:r>
              <a:rPr lang="en-US" dirty="0" err="1"/>
              <a:t>Shutterstock.com</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Direct the students to turn to article 45 in the student book to learn more about the four people in the example above. Ask the students if they can name another saint or holy person who is considered a mystic.</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Remind the students that </a:t>
            </a:r>
            <a:r>
              <a:rPr lang="en-US" dirty="0">
                <a:effectLst/>
              </a:rPr>
              <a:t>on their own journeys toward union with God, it is important to remember that mystical experiences cannot be programmed or produced by us. They are first and foremost gifts from God, but we have to be open to receiving them.</a:t>
            </a:r>
          </a:p>
        </p:txBody>
      </p:sp>
      <p:sp>
        <p:nvSpPr>
          <p:cNvPr id="4" name="Slide Number Placeholder 3"/>
          <p:cNvSpPr>
            <a:spLocks noGrp="1"/>
          </p:cNvSpPr>
          <p:nvPr>
            <p:ph type="sldNum" sz="quarter" idx="5"/>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3819969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6/10/20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Holiness and </a:t>
            </a:r>
            <a:br>
              <a:rPr lang="en-US" dirty="0">
                <a:effectLst/>
              </a:rPr>
            </a:br>
            <a:r>
              <a:rPr lang="en-US" dirty="0">
                <a:effectLst/>
              </a:rPr>
              <a:t>Union with God </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5, Chapter 11 </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TX006612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9656265-A055-ED4A-ADD3-E7196C30C9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990" t="8888" r="15081" b="12222"/>
          <a:stretch/>
        </p:blipFill>
        <p:spPr>
          <a:xfrm>
            <a:off x="4157890" y="954434"/>
            <a:ext cx="4986110" cy="5446366"/>
          </a:xfrm>
          <a:prstGeom prst="rect">
            <a:avLst/>
          </a:prstGeom>
        </p:spPr>
      </p:pic>
      <p:sp>
        <p:nvSpPr>
          <p:cNvPr id="2" name="Title 1">
            <a:extLst>
              <a:ext uri="{FF2B5EF4-FFF2-40B4-BE49-F238E27FC236}">
                <a16:creationId xmlns:a16="http://schemas.microsoft.com/office/drawing/2014/main" id="{3975C64A-359B-1A42-957F-ACBBE9A1B961}"/>
              </a:ext>
            </a:extLst>
          </p:cNvPr>
          <p:cNvSpPr>
            <a:spLocks noGrp="1"/>
          </p:cNvSpPr>
          <p:nvPr>
            <p:ph type="title"/>
          </p:nvPr>
        </p:nvSpPr>
        <p:spPr>
          <a:xfrm>
            <a:off x="914400" y="914717"/>
            <a:ext cx="8229600" cy="1143000"/>
          </a:xfrm>
        </p:spPr>
        <p:txBody>
          <a:bodyPr>
            <a:normAutofit/>
          </a:bodyPr>
          <a:lstStyle/>
          <a:p>
            <a:r>
              <a:rPr lang="en-US" dirty="0"/>
              <a:t>The Church’s Sacramental </a:t>
            </a:r>
            <a:br>
              <a:rPr lang="en-US" dirty="0"/>
            </a:br>
            <a:r>
              <a:rPr lang="en-US" dirty="0"/>
              <a:t>Life Unites Us </a:t>
            </a:r>
          </a:p>
        </p:txBody>
      </p:sp>
      <p:sp>
        <p:nvSpPr>
          <p:cNvPr id="3" name="Content Placeholder 2">
            <a:extLst>
              <a:ext uri="{FF2B5EF4-FFF2-40B4-BE49-F238E27FC236}">
                <a16:creationId xmlns:a16="http://schemas.microsoft.com/office/drawing/2014/main" id="{EF12FADB-954D-814D-9360-C5B10C6ECDC9}"/>
              </a:ext>
            </a:extLst>
          </p:cNvPr>
          <p:cNvSpPr>
            <a:spLocks noGrp="1"/>
          </p:cNvSpPr>
          <p:nvPr>
            <p:ph idx="1"/>
          </p:nvPr>
        </p:nvSpPr>
        <p:spPr>
          <a:xfrm>
            <a:off x="925830" y="2179637"/>
            <a:ext cx="6477000" cy="4373563"/>
          </a:xfrm>
        </p:spPr>
        <p:txBody>
          <a:bodyPr/>
          <a:lstStyle/>
          <a:p>
            <a:pPr lvl="0"/>
            <a:r>
              <a:rPr lang="en-US" dirty="0"/>
              <a:t>The Church is God’s </a:t>
            </a:r>
            <a:br>
              <a:rPr lang="en-US" dirty="0"/>
            </a:br>
            <a:r>
              <a:rPr lang="en-US" dirty="0"/>
              <a:t>greatest gift to help </a:t>
            </a:r>
            <a:br>
              <a:rPr lang="en-US" dirty="0"/>
            </a:br>
            <a:r>
              <a:rPr lang="en-US" dirty="0"/>
              <a:t>us live a holy life.</a:t>
            </a:r>
          </a:p>
          <a:p>
            <a:pPr lvl="0"/>
            <a:r>
              <a:rPr lang="en-US" dirty="0"/>
              <a:t>The Church’s </a:t>
            </a:r>
            <a:br>
              <a:rPr lang="en-US" dirty="0"/>
            </a:br>
            <a:r>
              <a:rPr lang="en-US" dirty="0"/>
              <a:t>sacramental life </a:t>
            </a:r>
            <a:br>
              <a:rPr lang="en-US" dirty="0"/>
            </a:br>
            <a:r>
              <a:rPr lang="en-US" dirty="0"/>
              <a:t>leads us toward </a:t>
            </a:r>
            <a:br>
              <a:rPr lang="en-US" dirty="0"/>
            </a:br>
            <a:r>
              <a:rPr lang="en-US" dirty="0"/>
              <a:t>union with God </a:t>
            </a:r>
            <a:br>
              <a:rPr lang="en-US" dirty="0"/>
            </a:br>
            <a:r>
              <a:rPr lang="en-US" dirty="0"/>
              <a:t>and one another.</a:t>
            </a:r>
          </a:p>
        </p:txBody>
      </p:sp>
    </p:spTree>
    <p:extLst>
      <p:ext uri="{BB962C8B-B14F-4D97-AF65-F5344CB8AC3E}">
        <p14:creationId xmlns:p14="http://schemas.microsoft.com/office/powerpoint/2010/main" val="3303495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9F82951-B7E9-DF4C-8A29-D5A39E750C4E}"/>
              </a:ext>
            </a:extLst>
          </p:cNvPr>
          <p:cNvSpPr>
            <a:spLocks noGrp="1"/>
          </p:cNvSpPr>
          <p:nvPr>
            <p:ph type="title"/>
          </p:nvPr>
        </p:nvSpPr>
        <p:spPr>
          <a:xfrm>
            <a:off x="1059366" y="1001751"/>
            <a:ext cx="3665034" cy="1066800"/>
          </a:xfrm>
        </p:spPr>
        <p:txBody>
          <a:bodyPr>
            <a:normAutofit/>
          </a:bodyPr>
          <a:lstStyle/>
          <a:p>
            <a:r>
              <a:rPr lang="en-US" dirty="0"/>
              <a:t>What does it mean </a:t>
            </a:r>
            <a:br>
              <a:rPr lang="en-US" dirty="0"/>
            </a:br>
            <a:r>
              <a:rPr lang="en-US" dirty="0"/>
              <a:t>to be holy? </a:t>
            </a:r>
          </a:p>
        </p:txBody>
      </p:sp>
      <p:pic>
        <p:nvPicPr>
          <p:cNvPr id="3" name="Picture 2" descr="A group of people walking down a street&#10;&#10;Description automatically generated">
            <a:extLst>
              <a:ext uri="{FF2B5EF4-FFF2-40B4-BE49-F238E27FC236}">
                <a16:creationId xmlns:a16="http://schemas.microsoft.com/office/drawing/2014/main" id="{315946B7-3C6E-4699-B711-589D4E797B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1001751"/>
            <a:ext cx="3345366" cy="50180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9B56C1D-43E5-3743-A45C-895FB6F2E5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460" t="3333" r="9460" b="3333"/>
          <a:stretch/>
        </p:blipFill>
        <p:spPr>
          <a:xfrm>
            <a:off x="227024" y="1066800"/>
            <a:ext cx="2707888" cy="4212270"/>
          </a:xfrm>
          <a:prstGeom prst="rect">
            <a:avLst/>
          </a:prstGeom>
        </p:spPr>
      </p:pic>
      <p:sp>
        <p:nvSpPr>
          <p:cNvPr id="4" name="Title 3">
            <a:extLst>
              <a:ext uri="{FF2B5EF4-FFF2-40B4-BE49-F238E27FC236}">
                <a16:creationId xmlns:a16="http://schemas.microsoft.com/office/drawing/2014/main" id="{293E9009-493F-E945-88A0-3A4AC6F7B1C0}"/>
              </a:ext>
            </a:extLst>
          </p:cNvPr>
          <p:cNvSpPr>
            <a:spLocks noGrp="1"/>
          </p:cNvSpPr>
          <p:nvPr>
            <p:ph type="title"/>
          </p:nvPr>
        </p:nvSpPr>
        <p:spPr>
          <a:xfrm>
            <a:off x="3001536" y="838200"/>
            <a:ext cx="5992586" cy="533400"/>
          </a:xfrm>
        </p:spPr>
        <p:txBody>
          <a:bodyPr/>
          <a:lstStyle/>
          <a:p>
            <a:r>
              <a:rPr lang="en-US" dirty="0"/>
              <a:t>Units 1–4: A Quick Review </a:t>
            </a:r>
          </a:p>
        </p:txBody>
      </p:sp>
      <p:sp>
        <p:nvSpPr>
          <p:cNvPr id="12" name="TextBox 11">
            <a:extLst>
              <a:ext uri="{FF2B5EF4-FFF2-40B4-BE49-F238E27FC236}">
                <a16:creationId xmlns:a16="http://schemas.microsoft.com/office/drawing/2014/main" id="{E14BDBDD-6739-2E41-B01A-0EB138F5AADF}"/>
              </a:ext>
            </a:extLst>
          </p:cNvPr>
          <p:cNvSpPr txBox="1"/>
          <p:nvPr/>
        </p:nvSpPr>
        <p:spPr bwMode="auto">
          <a:xfrm>
            <a:off x="3001536" y="1477549"/>
            <a:ext cx="5900572" cy="4616648"/>
          </a:xfrm>
          <a:prstGeom prst="rect">
            <a:avLst/>
          </a:prstGeom>
          <a:noFill/>
          <a:ln w="9525">
            <a:noFill/>
            <a:miter lim="800000"/>
            <a:headEnd/>
            <a:tailEnd/>
          </a:ln>
        </p:spPr>
        <p:txBody>
          <a:bodyPr wrap="square" rtlCol="0">
            <a:spAutoFit/>
          </a:bodyPr>
          <a:lstStyle/>
          <a:p>
            <a:pPr marL="342900" lvl="0" indent="-342900">
              <a:buFont typeface="Arial" panose="020B0604020202020204" pitchFamily="34" charset="0"/>
              <a:buChar char="•"/>
            </a:pPr>
            <a:r>
              <a:rPr lang="en-US" sz="2100" b="1" dirty="0">
                <a:latin typeface="Arial" panose="020B0604020202020204" pitchFamily="34" charset="0"/>
                <a:cs typeface="Arial" panose="020B0604020202020204" pitchFamily="34" charset="0"/>
              </a:rPr>
              <a:t>Unit 1 </a:t>
            </a:r>
            <a:r>
              <a:rPr lang="en-US" sz="2100" dirty="0">
                <a:latin typeface="Arial" panose="020B0604020202020204" pitchFamily="34" charset="0"/>
                <a:cs typeface="Arial" panose="020B0604020202020204" pitchFamily="34" charset="0"/>
              </a:rPr>
              <a:t>reminds us that God always intended for our salvation. </a:t>
            </a:r>
          </a:p>
          <a:p>
            <a:pPr marL="342900" lvl="0" indent="-342900">
              <a:buFont typeface="Arial" panose="020B0604020202020204" pitchFamily="34" charset="0"/>
              <a:buChar char="•"/>
            </a:pPr>
            <a:r>
              <a:rPr lang="en-US" sz="2100" b="1" dirty="0">
                <a:latin typeface="Arial" panose="020B0604020202020204" pitchFamily="34" charset="0"/>
                <a:cs typeface="Arial" panose="020B0604020202020204" pitchFamily="34" charset="0"/>
              </a:rPr>
              <a:t>Unit 2 </a:t>
            </a:r>
            <a:r>
              <a:rPr lang="en-US" sz="2100" dirty="0">
                <a:latin typeface="Arial" panose="020B0604020202020204" pitchFamily="34" charset="0"/>
                <a:cs typeface="Arial" panose="020B0604020202020204" pitchFamily="34" charset="0"/>
              </a:rPr>
              <a:t>explores the details of the Paschal Mystery, as it was revealed through Jesus’ life, Passion, death, Resurrection, and Ascension.</a:t>
            </a:r>
          </a:p>
          <a:p>
            <a:pPr marL="342900" lvl="0" indent="-342900">
              <a:buFont typeface="Arial" panose="020B0604020202020204" pitchFamily="34" charset="0"/>
              <a:buChar char="•"/>
            </a:pPr>
            <a:r>
              <a:rPr lang="en-US" sz="2100" b="1" dirty="0">
                <a:latin typeface="Arial" panose="020B0604020202020204" pitchFamily="34" charset="0"/>
                <a:cs typeface="Arial" panose="020B0604020202020204" pitchFamily="34" charset="0"/>
              </a:rPr>
              <a:t>Unit 3 </a:t>
            </a:r>
            <a:r>
              <a:rPr lang="en-US" sz="2100" dirty="0">
                <a:latin typeface="Arial" panose="020B0604020202020204" pitchFamily="34" charset="0"/>
                <a:cs typeface="Arial" panose="020B0604020202020204" pitchFamily="34" charset="0"/>
              </a:rPr>
              <a:t>explores the implications of the Paschal Mystery for our lives—that we share in Christ’s death and Resurrection and that God empowers us to participate in our redemption and salvation.</a:t>
            </a:r>
          </a:p>
          <a:p>
            <a:pPr marL="342900" indent="-342900">
              <a:buFont typeface="Arial" panose="020B0604020202020204" pitchFamily="34" charset="0"/>
              <a:buChar char="•"/>
            </a:pPr>
            <a:r>
              <a:rPr lang="en-US" sz="2100" b="1" dirty="0"/>
              <a:t>Unit 4 </a:t>
            </a:r>
            <a:r>
              <a:rPr lang="en-US" sz="2100" dirty="0"/>
              <a:t>helps us better understand and respond </a:t>
            </a:r>
            <a:br>
              <a:rPr lang="en-US" sz="2100" dirty="0"/>
            </a:br>
            <a:r>
              <a:rPr lang="en-US" sz="2100" dirty="0"/>
              <a:t>to suffering through the redeeming work of God in the Paschal Mystery.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4F86A9-3434-204E-A759-C83A4A9CF8B7}"/>
              </a:ext>
            </a:extLst>
          </p:cNvPr>
          <p:cNvSpPr>
            <a:spLocks noGrp="1"/>
          </p:cNvSpPr>
          <p:nvPr>
            <p:ph type="title"/>
          </p:nvPr>
        </p:nvSpPr>
        <p:spPr>
          <a:xfrm>
            <a:off x="762000" y="1143000"/>
            <a:ext cx="8229600" cy="533400"/>
          </a:xfrm>
        </p:spPr>
        <p:txBody>
          <a:bodyPr>
            <a:normAutofit fontScale="90000"/>
          </a:bodyPr>
          <a:lstStyle/>
          <a:p>
            <a:r>
              <a:rPr lang="en-US" dirty="0"/>
              <a:t>Living Out the Paschal Mystery in Our Daily Lives </a:t>
            </a:r>
          </a:p>
        </p:txBody>
      </p:sp>
      <p:pic>
        <p:nvPicPr>
          <p:cNvPr id="9" name="Picture 8">
            <a:extLst>
              <a:ext uri="{FF2B5EF4-FFF2-40B4-BE49-F238E27FC236}">
                <a16:creationId xmlns:a16="http://schemas.microsoft.com/office/drawing/2014/main" id="{E366D6AC-5064-9641-888E-7C7E79886C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556" b="5556"/>
          <a:stretch/>
        </p:blipFill>
        <p:spPr>
          <a:xfrm>
            <a:off x="4419600" y="2509741"/>
            <a:ext cx="4371975" cy="3886200"/>
          </a:xfrm>
          <a:prstGeom prst="rect">
            <a:avLst/>
          </a:prstGeom>
        </p:spPr>
      </p:pic>
      <p:sp>
        <p:nvSpPr>
          <p:cNvPr id="7" name="Content Placeholder 6">
            <a:extLst>
              <a:ext uri="{FF2B5EF4-FFF2-40B4-BE49-F238E27FC236}">
                <a16:creationId xmlns:a16="http://schemas.microsoft.com/office/drawing/2014/main" id="{D49764FF-B0FE-D244-8BD7-D098462A01FA}"/>
              </a:ext>
            </a:extLst>
          </p:cNvPr>
          <p:cNvSpPr>
            <a:spLocks noGrp="1"/>
          </p:cNvSpPr>
          <p:nvPr>
            <p:ph idx="1"/>
          </p:nvPr>
        </p:nvSpPr>
        <p:spPr>
          <a:xfrm>
            <a:off x="762000" y="1952896"/>
            <a:ext cx="7086600" cy="4373563"/>
          </a:xfrm>
        </p:spPr>
        <p:txBody>
          <a:bodyPr/>
          <a:lstStyle/>
          <a:p>
            <a:pPr marL="0" indent="0">
              <a:buNone/>
            </a:pPr>
            <a:r>
              <a:rPr lang="en-US" dirty="0"/>
              <a:t>Some key ways we live out the Paschal Mystery </a:t>
            </a:r>
            <a:br>
              <a:rPr lang="en-US" dirty="0"/>
            </a:br>
            <a:r>
              <a:rPr lang="en-US" dirty="0"/>
              <a:t>in our daily lives are these:</a:t>
            </a:r>
          </a:p>
          <a:p>
            <a:pPr lvl="0"/>
            <a:r>
              <a:rPr lang="en-US" dirty="0"/>
              <a:t>growing in holiness (chapter 11)</a:t>
            </a:r>
          </a:p>
          <a:p>
            <a:pPr lvl="0"/>
            <a:r>
              <a:rPr lang="en-US" dirty="0"/>
              <a:t>prayer (chapter 12)</a:t>
            </a:r>
          </a:p>
          <a:p>
            <a:pPr lvl="0"/>
            <a:r>
              <a:rPr lang="en-US" dirty="0"/>
              <a:t>worship (chapter 13)</a:t>
            </a:r>
          </a:p>
        </p:txBody>
      </p:sp>
    </p:spTree>
    <p:extLst>
      <p:ext uri="{BB962C8B-B14F-4D97-AF65-F5344CB8AC3E}">
        <p14:creationId xmlns:p14="http://schemas.microsoft.com/office/powerpoint/2010/main" val="234073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02DF82-6784-EA4D-811C-7F03C66421F2}"/>
              </a:ext>
            </a:extLst>
          </p:cNvPr>
          <p:cNvSpPr>
            <a:spLocks noGrp="1"/>
          </p:cNvSpPr>
          <p:nvPr>
            <p:ph type="title"/>
          </p:nvPr>
        </p:nvSpPr>
        <p:spPr>
          <a:xfrm>
            <a:off x="990600" y="990600"/>
            <a:ext cx="8229600" cy="533400"/>
          </a:xfrm>
        </p:spPr>
        <p:txBody>
          <a:bodyPr/>
          <a:lstStyle/>
          <a:p>
            <a:r>
              <a:rPr lang="en-US" dirty="0"/>
              <a:t>What Is Holiness? </a:t>
            </a:r>
          </a:p>
        </p:txBody>
      </p:sp>
      <p:sp>
        <p:nvSpPr>
          <p:cNvPr id="7" name="Content Placeholder 6">
            <a:extLst>
              <a:ext uri="{FF2B5EF4-FFF2-40B4-BE49-F238E27FC236}">
                <a16:creationId xmlns:a16="http://schemas.microsoft.com/office/drawing/2014/main" id="{FAB5B17A-20AE-4F42-ADD0-66E9009AAE3A}"/>
              </a:ext>
            </a:extLst>
          </p:cNvPr>
          <p:cNvSpPr>
            <a:spLocks noGrp="1"/>
          </p:cNvSpPr>
          <p:nvPr>
            <p:ph idx="1"/>
          </p:nvPr>
        </p:nvSpPr>
        <p:spPr>
          <a:xfrm>
            <a:off x="3276600" y="1676400"/>
            <a:ext cx="5334000" cy="4876800"/>
          </a:xfrm>
        </p:spPr>
        <p:txBody>
          <a:bodyPr>
            <a:normAutofit/>
          </a:bodyPr>
          <a:lstStyle/>
          <a:p>
            <a:pPr marL="0" indent="0">
              <a:buNone/>
            </a:pPr>
            <a:r>
              <a:rPr lang="en-US" dirty="0"/>
              <a:t>Holiness is difficult to describe because it has many dimensions </a:t>
            </a:r>
            <a:br>
              <a:rPr lang="en-US" dirty="0"/>
            </a:br>
            <a:r>
              <a:rPr lang="en-US" dirty="0"/>
              <a:t>and meanings.</a:t>
            </a:r>
          </a:p>
          <a:p>
            <a:pPr lvl="0"/>
            <a:r>
              <a:rPr lang="en-US" dirty="0"/>
              <a:t>Something is holy because it somehow reveals God and shares </a:t>
            </a:r>
            <a:br>
              <a:rPr lang="en-US" dirty="0"/>
            </a:br>
            <a:r>
              <a:rPr lang="en-US" dirty="0"/>
              <a:t>in God’s own life. Therefore, in a general sense, all creation is holy.</a:t>
            </a:r>
          </a:p>
          <a:p>
            <a:pPr lvl="0"/>
            <a:r>
              <a:rPr lang="en-US" dirty="0"/>
              <a:t>All of us are called to be holy in our own way because we are uniquely </a:t>
            </a:r>
            <a:br>
              <a:rPr lang="en-US" dirty="0"/>
            </a:br>
            <a:r>
              <a:rPr lang="en-US" dirty="0"/>
              <a:t>created in God’s image and likeness.</a:t>
            </a:r>
          </a:p>
        </p:txBody>
      </p:sp>
      <p:pic>
        <p:nvPicPr>
          <p:cNvPr id="9" name="Picture 8">
            <a:extLst>
              <a:ext uri="{FF2B5EF4-FFF2-40B4-BE49-F238E27FC236}">
                <a16:creationId xmlns:a16="http://schemas.microsoft.com/office/drawing/2014/main" id="{038B130F-592D-A84F-AEFB-3EB42DD5C5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52600"/>
            <a:ext cx="2971800" cy="2971800"/>
          </a:xfrm>
          <a:prstGeom prst="rect">
            <a:avLst/>
          </a:prstGeom>
        </p:spPr>
      </p:pic>
    </p:spTree>
    <p:extLst>
      <p:ext uri="{BB962C8B-B14F-4D97-AF65-F5344CB8AC3E}">
        <p14:creationId xmlns:p14="http://schemas.microsoft.com/office/powerpoint/2010/main" val="198916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476C7D-5AEF-674A-AFB3-757B9E9C6B09}"/>
              </a:ext>
            </a:extLst>
          </p:cNvPr>
          <p:cNvSpPr>
            <a:spLocks noGrp="1"/>
          </p:cNvSpPr>
          <p:nvPr>
            <p:ph type="title"/>
          </p:nvPr>
        </p:nvSpPr>
        <p:spPr>
          <a:xfrm>
            <a:off x="1066800" y="956726"/>
            <a:ext cx="8229600" cy="533400"/>
          </a:xfrm>
        </p:spPr>
        <p:txBody>
          <a:bodyPr/>
          <a:lstStyle/>
          <a:p>
            <a:r>
              <a:rPr lang="en-US" dirty="0"/>
              <a:t>The Universal Call to Holiness </a:t>
            </a:r>
          </a:p>
        </p:txBody>
      </p:sp>
      <p:sp>
        <p:nvSpPr>
          <p:cNvPr id="9" name="Content Placeholder 8">
            <a:extLst>
              <a:ext uri="{FF2B5EF4-FFF2-40B4-BE49-F238E27FC236}">
                <a16:creationId xmlns:a16="http://schemas.microsoft.com/office/drawing/2014/main" id="{D138F76D-8319-AE49-B3E9-4F383A970480}"/>
              </a:ext>
            </a:extLst>
          </p:cNvPr>
          <p:cNvSpPr>
            <a:spLocks noGrp="1"/>
          </p:cNvSpPr>
          <p:nvPr>
            <p:ph idx="1"/>
          </p:nvPr>
        </p:nvSpPr>
        <p:spPr>
          <a:xfrm>
            <a:off x="4038600" y="1797205"/>
            <a:ext cx="4013869" cy="533399"/>
          </a:xfrm>
        </p:spPr>
        <p:txBody>
          <a:bodyPr/>
          <a:lstStyle/>
          <a:p>
            <a:pPr marL="0" indent="0">
              <a:buNone/>
            </a:pPr>
            <a:r>
              <a:rPr lang="en-US" dirty="0"/>
              <a:t>To be holy means to: </a:t>
            </a:r>
          </a:p>
        </p:txBody>
      </p:sp>
      <p:pic>
        <p:nvPicPr>
          <p:cNvPr id="11" name="Picture 10">
            <a:extLst>
              <a:ext uri="{FF2B5EF4-FFF2-40B4-BE49-F238E27FC236}">
                <a16:creationId xmlns:a16="http://schemas.microsoft.com/office/drawing/2014/main" id="{AD64102F-2636-BC4C-AAA2-65C939812A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197" r="7499"/>
          <a:stretch/>
        </p:blipFill>
        <p:spPr>
          <a:xfrm>
            <a:off x="0" y="1643665"/>
            <a:ext cx="3765438" cy="3570669"/>
          </a:xfrm>
          <a:prstGeom prst="rect">
            <a:avLst/>
          </a:prstGeom>
        </p:spPr>
      </p:pic>
      <p:sp>
        <p:nvSpPr>
          <p:cNvPr id="12" name="TextBox 11">
            <a:extLst>
              <a:ext uri="{FF2B5EF4-FFF2-40B4-BE49-F238E27FC236}">
                <a16:creationId xmlns:a16="http://schemas.microsoft.com/office/drawing/2014/main" id="{9F341F14-A3E7-4040-93F9-2329DBAAB4DC}"/>
              </a:ext>
            </a:extLst>
          </p:cNvPr>
          <p:cNvSpPr txBox="1"/>
          <p:nvPr/>
        </p:nvSpPr>
        <p:spPr bwMode="auto">
          <a:xfrm>
            <a:off x="4114800" y="2361084"/>
            <a:ext cx="4800600" cy="2882840"/>
          </a:xfrm>
          <a:prstGeom prst="rect">
            <a:avLst/>
          </a:prstGeom>
          <a:noFill/>
          <a:ln w="9525">
            <a:noFill/>
            <a:miter lim="800000"/>
            <a:headEnd/>
            <a:tailEnd/>
          </a:ln>
        </p:spPr>
        <p:txBody>
          <a:bodyPr wrap="square" rtlCol="0">
            <a:spAutoFit/>
          </a:bodyPr>
          <a:lstStyle/>
          <a:p>
            <a:pPr marL="171450" lvl="0" indent="-171450">
              <a:spcBef>
                <a:spcPts val="400"/>
              </a:spcBef>
              <a:buFont typeface="Arial" panose="020B0604020202020204" pitchFamily="34" charset="0"/>
              <a:buChar char="•"/>
            </a:pPr>
            <a:r>
              <a:rPr lang="en-US" sz="2400" dirty="0">
                <a:latin typeface="Arial" panose="020B0604020202020204" pitchFamily="34" charset="0"/>
                <a:cs typeface="Arial" panose="020B0604020202020204" pitchFamily="34" charset="0"/>
              </a:rPr>
              <a:t>share in the life of God</a:t>
            </a:r>
          </a:p>
          <a:p>
            <a:pPr marL="171450" lvl="0" indent="-171450">
              <a:spcBef>
                <a:spcPts val="400"/>
              </a:spcBef>
              <a:buFont typeface="Arial" panose="020B0604020202020204" pitchFamily="34" charset="0"/>
              <a:buChar char="•"/>
            </a:pPr>
            <a:r>
              <a:rPr lang="en-US" sz="2400" dirty="0">
                <a:latin typeface="Arial" panose="020B0604020202020204" pitchFamily="34" charset="0"/>
                <a:cs typeface="Arial" panose="020B0604020202020204" pitchFamily="34" charset="0"/>
              </a:rPr>
              <a:t>be devoted to God, united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with him and his Church</a:t>
            </a:r>
          </a:p>
          <a:p>
            <a:pPr marL="171450" lvl="0" indent="-171450">
              <a:spcBef>
                <a:spcPts val="400"/>
              </a:spcBef>
              <a:buFont typeface="Arial" panose="020B0604020202020204" pitchFamily="34" charset="0"/>
              <a:buChar char="•"/>
            </a:pPr>
            <a:r>
              <a:rPr lang="en-US" sz="2400" dirty="0">
                <a:latin typeface="Arial" panose="020B0604020202020204" pitchFamily="34" charset="0"/>
                <a:cs typeface="Arial" panose="020B0604020202020204" pitchFamily="34" charset="0"/>
              </a:rPr>
              <a:t>live a morally good life</a:t>
            </a:r>
          </a:p>
          <a:p>
            <a:pPr marL="171450" lvl="0" indent="-171450">
              <a:spcBef>
                <a:spcPts val="400"/>
              </a:spcBef>
              <a:buFont typeface="Arial" panose="020B0604020202020204" pitchFamily="34" charset="0"/>
              <a:buChar char="•"/>
            </a:pPr>
            <a:r>
              <a:rPr lang="en-US" sz="2400" dirty="0">
                <a:latin typeface="Arial" panose="020B0604020202020204" pitchFamily="34" charset="0"/>
                <a:cs typeface="Arial" panose="020B0604020202020204" pitchFamily="34" charset="0"/>
              </a:rPr>
              <a:t>be a person of prayer</a:t>
            </a:r>
          </a:p>
          <a:p>
            <a:pPr marL="171450" lvl="0" indent="-171450">
              <a:spcBef>
                <a:spcPts val="400"/>
              </a:spcBef>
              <a:buFont typeface="Arial" panose="020B0604020202020204" pitchFamily="34" charset="0"/>
              <a:buChar char="•"/>
            </a:pPr>
            <a:r>
              <a:rPr lang="en-US" sz="2400" dirty="0">
                <a:latin typeface="Arial" panose="020B0604020202020204" pitchFamily="34" charset="0"/>
                <a:cs typeface="Arial" panose="020B0604020202020204" pitchFamily="34" charset="0"/>
              </a:rPr>
              <a:t>reveal God’s love to the world through acts of loving service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333500" y="2081563"/>
            <a:ext cx="4305300" cy="405812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our intellect </a:t>
            </a:r>
            <a:r>
              <a:rPr lang="en-US" i="1" dirty="0"/>
              <a:t>(reason)</a:t>
            </a:r>
            <a:endParaRPr lang="en-US" dirty="0"/>
          </a:p>
          <a:p>
            <a:pPr lvl="0"/>
            <a:r>
              <a:rPr lang="en-US" dirty="0"/>
              <a:t>our free will </a:t>
            </a:r>
            <a:r>
              <a:rPr lang="en-US" i="1" dirty="0"/>
              <a:t>(ability to choose)</a:t>
            </a:r>
            <a:endParaRPr lang="en-US" dirty="0"/>
          </a:p>
          <a:p>
            <a:pPr lvl="0"/>
            <a:r>
              <a:rPr lang="en-US" dirty="0"/>
              <a:t>God’s grace </a:t>
            </a:r>
            <a:r>
              <a:rPr lang="en-US" i="1" dirty="0"/>
              <a:t>(sanctifying and actual grace)</a:t>
            </a:r>
            <a:endParaRPr lang="en-US" dirty="0"/>
          </a:p>
          <a:p>
            <a:pPr lvl="0"/>
            <a:r>
              <a:rPr lang="en-US" dirty="0"/>
              <a:t>self-reflection </a:t>
            </a:r>
            <a:r>
              <a:rPr lang="en-US" i="1" dirty="0"/>
              <a:t>(interior spiritual life)</a:t>
            </a:r>
            <a:endParaRPr lang="en-US" dirty="0"/>
          </a:p>
          <a:p>
            <a:pPr lvl="0"/>
            <a:r>
              <a:rPr lang="en-US" dirty="0"/>
              <a:t>the Church </a:t>
            </a:r>
            <a:r>
              <a:rPr lang="en-US" i="1" dirty="0"/>
              <a:t>(education, prayer, community, and service to the world)</a:t>
            </a:r>
            <a:endParaRPr lang="en-US" dirty="0"/>
          </a:p>
        </p:txBody>
      </p:sp>
      <p:sp>
        <p:nvSpPr>
          <p:cNvPr id="6" name="Title 5">
            <a:extLst>
              <a:ext uri="{FF2B5EF4-FFF2-40B4-BE49-F238E27FC236}">
                <a16:creationId xmlns:a16="http://schemas.microsoft.com/office/drawing/2014/main" id="{F83D8D7C-8CEA-E94A-B97C-DACC00D6EBAC}"/>
              </a:ext>
            </a:extLst>
          </p:cNvPr>
          <p:cNvSpPr>
            <a:spLocks noGrp="1"/>
          </p:cNvSpPr>
          <p:nvPr>
            <p:ph type="title"/>
          </p:nvPr>
        </p:nvSpPr>
        <p:spPr>
          <a:xfrm>
            <a:off x="1295400" y="886528"/>
            <a:ext cx="8229600" cy="533400"/>
          </a:xfrm>
        </p:spPr>
        <p:txBody>
          <a:bodyPr/>
          <a:lstStyle/>
          <a:p>
            <a:r>
              <a:rPr lang="en-US" dirty="0"/>
              <a:t>The Universal Call to Holiness </a:t>
            </a:r>
          </a:p>
        </p:txBody>
      </p:sp>
      <p:sp>
        <p:nvSpPr>
          <p:cNvPr id="9" name="Content Placeholder 8">
            <a:extLst>
              <a:ext uri="{FF2B5EF4-FFF2-40B4-BE49-F238E27FC236}">
                <a16:creationId xmlns:a16="http://schemas.microsoft.com/office/drawing/2014/main" id="{11F3A276-169D-9C49-A49D-C25DBC8A7C3F}"/>
              </a:ext>
            </a:extLst>
          </p:cNvPr>
          <p:cNvSpPr>
            <a:spLocks noGrp="1"/>
          </p:cNvSpPr>
          <p:nvPr>
            <p:ph idx="1"/>
          </p:nvPr>
        </p:nvSpPr>
        <p:spPr>
          <a:xfrm>
            <a:off x="1333500" y="1548163"/>
            <a:ext cx="6477000" cy="609600"/>
          </a:xfrm>
        </p:spPr>
        <p:txBody>
          <a:bodyPr/>
          <a:lstStyle/>
          <a:p>
            <a:pPr marL="0" indent="0">
              <a:buNone/>
            </a:pPr>
            <a:r>
              <a:rPr lang="en-US" dirty="0"/>
              <a:t>We can grow in holiness through the gifts of:</a:t>
            </a:r>
          </a:p>
        </p:txBody>
      </p:sp>
      <p:pic>
        <p:nvPicPr>
          <p:cNvPr id="11" name="Picture 10">
            <a:extLst>
              <a:ext uri="{FF2B5EF4-FFF2-40B4-BE49-F238E27FC236}">
                <a16:creationId xmlns:a16="http://schemas.microsoft.com/office/drawing/2014/main" id="{CEEB61D7-34C0-C749-820D-5263AE8BDA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605" y="2220322"/>
            <a:ext cx="2927195" cy="3902927"/>
          </a:xfrm>
          <a:prstGeom prst="rect">
            <a:avLst/>
          </a:prstGeom>
        </p:spPr>
      </p:pic>
    </p:spTree>
    <p:extLst>
      <p:ext uri="{BB962C8B-B14F-4D97-AF65-F5344CB8AC3E}">
        <p14:creationId xmlns:p14="http://schemas.microsoft.com/office/powerpoint/2010/main" val="908822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78CA85-75D4-8449-8623-15A03FF9FB92}"/>
              </a:ext>
            </a:extLst>
          </p:cNvPr>
          <p:cNvSpPr>
            <a:spLocks noGrp="1"/>
          </p:cNvSpPr>
          <p:nvPr>
            <p:ph type="title"/>
          </p:nvPr>
        </p:nvSpPr>
        <p:spPr>
          <a:xfrm>
            <a:off x="1295400" y="914400"/>
            <a:ext cx="8229600" cy="533400"/>
          </a:xfrm>
        </p:spPr>
        <p:txBody>
          <a:bodyPr/>
          <a:lstStyle/>
          <a:p>
            <a:r>
              <a:rPr lang="en-US" dirty="0"/>
              <a:t>Discipleship Requirements </a:t>
            </a:r>
          </a:p>
        </p:txBody>
      </p:sp>
      <p:sp>
        <p:nvSpPr>
          <p:cNvPr id="9" name="Content Placeholder 8">
            <a:extLst>
              <a:ext uri="{FF2B5EF4-FFF2-40B4-BE49-F238E27FC236}">
                <a16:creationId xmlns:a16="http://schemas.microsoft.com/office/drawing/2014/main" id="{07B0E5A2-5302-584C-BE03-D6F53D946E48}"/>
              </a:ext>
            </a:extLst>
          </p:cNvPr>
          <p:cNvSpPr>
            <a:spLocks noGrp="1"/>
          </p:cNvSpPr>
          <p:nvPr>
            <p:ph idx="1"/>
          </p:nvPr>
        </p:nvSpPr>
        <p:spPr>
          <a:xfrm>
            <a:off x="3733801" y="1676400"/>
            <a:ext cx="5077898" cy="4648200"/>
          </a:xfrm>
        </p:spPr>
        <p:txBody>
          <a:bodyPr>
            <a:normAutofit lnSpcReduction="10000"/>
          </a:bodyPr>
          <a:lstStyle/>
          <a:p>
            <a:pPr marL="0" indent="0">
              <a:buNone/>
            </a:pPr>
            <a:r>
              <a:rPr lang="en-US" dirty="0"/>
              <a:t>In order to be a disciple, one must:</a:t>
            </a:r>
          </a:p>
          <a:p>
            <a:pPr lvl="0"/>
            <a:r>
              <a:rPr lang="en-US" dirty="0"/>
              <a:t>believe that Jesus is the Son </a:t>
            </a:r>
            <a:br>
              <a:rPr lang="en-US" dirty="0"/>
            </a:br>
            <a:r>
              <a:rPr lang="en-US" dirty="0"/>
              <a:t>of God</a:t>
            </a:r>
          </a:p>
          <a:p>
            <a:pPr lvl="0"/>
            <a:r>
              <a:rPr lang="en-US" dirty="0"/>
              <a:t>practice the example and </a:t>
            </a:r>
            <a:br>
              <a:rPr lang="en-US" dirty="0"/>
            </a:br>
            <a:r>
              <a:rPr lang="en-US" dirty="0"/>
              <a:t>teachings of Jesus, such as: </a:t>
            </a:r>
          </a:p>
          <a:p>
            <a:pPr marL="623888" lvl="1">
              <a:buSzPct val="85000"/>
              <a:buFont typeface="Courier New" panose="02070309020205020404" pitchFamily="49" charset="0"/>
              <a:buChar char="o"/>
            </a:pPr>
            <a:r>
              <a:rPr lang="en-US" dirty="0"/>
              <a:t>being humble</a:t>
            </a:r>
          </a:p>
          <a:p>
            <a:pPr marL="623888" lvl="1">
              <a:buSzPct val="85000"/>
              <a:buFont typeface="Courier New" panose="02070309020205020404" pitchFamily="49" charset="0"/>
              <a:buChar char="o"/>
            </a:pPr>
            <a:r>
              <a:rPr lang="en-US" dirty="0"/>
              <a:t>forgiving others</a:t>
            </a:r>
          </a:p>
          <a:p>
            <a:pPr marL="623888" lvl="1">
              <a:buSzPct val="85000"/>
              <a:buFont typeface="Courier New" panose="02070309020205020404" pitchFamily="49" charset="0"/>
              <a:buChar char="o"/>
            </a:pPr>
            <a:r>
              <a:rPr lang="en-US" dirty="0"/>
              <a:t>caring for those in need</a:t>
            </a:r>
          </a:p>
          <a:p>
            <a:pPr marL="623888" lvl="1">
              <a:buSzPct val="85000"/>
              <a:buFont typeface="Courier New" panose="02070309020205020404" pitchFamily="49" charset="0"/>
              <a:buChar char="o"/>
            </a:pPr>
            <a:r>
              <a:rPr lang="en-US" dirty="0"/>
              <a:t>engaging in prayer</a:t>
            </a:r>
          </a:p>
          <a:p>
            <a:pPr marL="623888" lvl="1">
              <a:buSzPct val="85000"/>
              <a:buFont typeface="Courier New" panose="02070309020205020404" pitchFamily="49" charset="0"/>
              <a:buChar char="o"/>
            </a:pPr>
            <a:r>
              <a:rPr lang="en-US" dirty="0"/>
              <a:t>loving one’s neighbor</a:t>
            </a:r>
          </a:p>
          <a:p>
            <a:pPr lvl="0"/>
            <a:r>
              <a:rPr lang="en-US" dirty="0"/>
              <a:t>continue Jesus’ mission to build up the Kingdom of God on Earth</a:t>
            </a:r>
          </a:p>
          <a:p>
            <a:endParaRPr lang="en-US" dirty="0"/>
          </a:p>
        </p:txBody>
      </p:sp>
      <p:pic>
        <p:nvPicPr>
          <p:cNvPr id="3" name="Picture 2" descr="A close up of sand&#10;&#10;Description automatically generated">
            <a:extLst>
              <a:ext uri="{FF2B5EF4-FFF2-40B4-BE49-F238E27FC236}">
                <a16:creationId xmlns:a16="http://schemas.microsoft.com/office/drawing/2014/main" id="{857B6A99-F83D-467E-A0F2-4F42BCC840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718217"/>
            <a:ext cx="3524792" cy="2929983"/>
          </a:xfrm>
          <a:prstGeom prst="rect">
            <a:avLst/>
          </a:prstGeom>
        </p:spPr>
      </p:pic>
    </p:spTree>
    <p:extLst>
      <p:ext uri="{BB962C8B-B14F-4D97-AF65-F5344CB8AC3E}">
        <p14:creationId xmlns:p14="http://schemas.microsoft.com/office/powerpoint/2010/main" val="2520498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41CF1-D64A-7546-B5ED-70FAA591FBEB}"/>
              </a:ext>
            </a:extLst>
          </p:cNvPr>
          <p:cNvSpPr>
            <a:spLocks noGrp="1"/>
          </p:cNvSpPr>
          <p:nvPr>
            <p:ph type="title"/>
          </p:nvPr>
        </p:nvSpPr>
        <p:spPr>
          <a:xfrm>
            <a:off x="990600" y="838200"/>
            <a:ext cx="8229600" cy="533400"/>
          </a:xfrm>
        </p:spPr>
        <p:txBody>
          <a:bodyPr/>
          <a:lstStyle/>
          <a:p>
            <a:r>
              <a:rPr lang="en-US" dirty="0"/>
              <a:t>Mysticism and Union with God </a:t>
            </a:r>
          </a:p>
        </p:txBody>
      </p:sp>
      <p:sp>
        <p:nvSpPr>
          <p:cNvPr id="3" name="Content Placeholder 2">
            <a:extLst>
              <a:ext uri="{FF2B5EF4-FFF2-40B4-BE49-F238E27FC236}">
                <a16:creationId xmlns:a16="http://schemas.microsoft.com/office/drawing/2014/main" id="{191408F8-7014-CD4E-89BB-7754368ACC23}"/>
              </a:ext>
            </a:extLst>
          </p:cNvPr>
          <p:cNvSpPr>
            <a:spLocks noGrp="1"/>
          </p:cNvSpPr>
          <p:nvPr>
            <p:ph idx="1"/>
          </p:nvPr>
        </p:nvSpPr>
        <p:spPr>
          <a:xfrm>
            <a:off x="4267200" y="1524000"/>
            <a:ext cx="4572000" cy="4876800"/>
          </a:xfrm>
        </p:spPr>
        <p:txBody>
          <a:bodyPr>
            <a:normAutofit lnSpcReduction="10000"/>
          </a:bodyPr>
          <a:lstStyle/>
          <a:p>
            <a:pPr lvl="0"/>
            <a:r>
              <a:rPr lang="en-US" sz="2200" dirty="0"/>
              <a:t>Mysticism: an intense experience of the presence and power of God, resulting in a deeper sense of union with God</a:t>
            </a:r>
          </a:p>
          <a:p>
            <a:pPr lvl="0"/>
            <a:r>
              <a:rPr lang="en-US" sz="2200" dirty="0"/>
              <a:t>People who regularly experience such union are called mystics.</a:t>
            </a:r>
          </a:p>
          <a:p>
            <a:pPr lvl="0"/>
            <a:r>
              <a:rPr lang="en-US" sz="2200" dirty="0"/>
              <a:t>Some well-known mystics:</a:t>
            </a:r>
          </a:p>
          <a:p>
            <a:pPr marL="623888" lvl="1">
              <a:buSzPct val="85000"/>
              <a:buFont typeface="Courier New" panose="02070309020205020404" pitchFamily="49" charset="0"/>
              <a:buChar char="o"/>
            </a:pPr>
            <a:r>
              <a:rPr lang="en-US" sz="2200" dirty="0"/>
              <a:t>Thomas Merton</a:t>
            </a:r>
          </a:p>
          <a:p>
            <a:pPr marL="623888" lvl="1">
              <a:buSzPct val="85000"/>
              <a:buFont typeface="Courier New" panose="02070309020205020404" pitchFamily="49" charset="0"/>
              <a:buChar char="o"/>
            </a:pPr>
            <a:r>
              <a:rPr lang="en-US" sz="2200" dirty="0"/>
              <a:t>Saint Teresa of Ávila</a:t>
            </a:r>
          </a:p>
          <a:p>
            <a:pPr marL="623888" lvl="1">
              <a:buSzPct val="85000"/>
              <a:buFont typeface="Courier New" panose="02070309020205020404" pitchFamily="49" charset="0"/>
              <a:buChar char="o"/>
            </a:pPr>
            <a:r>
              <a:rPr lang="en-US" sz="2200" dirty="0"/>
              <a:t>Brother Lawrence</a:t>
            </a:r>
          </a:p>
          <a:p>
            <a:pPr marL="623888" lvl="1">
              <a:buSzPct val="85000"/>
              <a:buFont typeface="Courier New" panose="02070309020205020404" pitchFamily="49" charset="0"/>
              <a:buChar char="o"/>
            </a:pPr>
            <a:r>
              <a:rPr lang="en-US" sz="2200" dirty="0"/>
              <a:t>Saint John of the Cross</a:t>
            </a:r>
          </a:p>
          <a:p>
            <a:pPr lvl="0"/>
            <a:r>
              <a:rPr lang="en-US" sz="2200" dirty="0"/>
              <a:t>All of us are invited to be mystics.</a:t>
            </a:r>
          </a:p>
          <a:p>
            <a:pPr marL="0" indent="0">
              <a:buNone/>
            </a:pPr>
            <a:endParaRPr lang="en-US" dirty="0"/>
          </a:p>
        </p:txBody>
      </p:sp>
      <p:pic>
        <p:nvPicPr>
          <p:cNvPr id="6" name="Picture 5" descr="A picture containing nature, outdoor, sky, man&#10;&#10;Description automatically generated">
            <a:extLst>
              <a:ext uri="{FF2B5EF4-FFF2-40B4-BE49-F238E27FC236}">
                <a16:creationId xmlns:a16="http://schemas.microsoft.com/office/drawing/2014/main" id="{4C5C6CA9-F6BC-4028-B411-115E410EFB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966"/>
          <a:stretch/>
        </p:blipFill>
        <p:spPr>
          <a:xfrm flipH="1">
            <a:off x="0" y="1570463"/>
            <a:ext cx="4012034" cy="3534937"/>
          </a:xfrm>
          <a:prstGeom prst="rect">
            <a:avLst/>
          </a:prstGeom>
        </p:spPr>
      </p:pic>
    </p:spTree>
    <p:extLst>
      <p:ext uri="{BB962C8B-B14F-4D97-AF65-F5344CB8AC3E}">
        <p14:creationId xmlns:p14="http://schemas.microsoft.com/office/powerpoint/2010/main" val="3874081824"/>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930</TotalTime>
  <Words>836</Words>
  <Application>Microsoft Macintosh PowerPoint</Application>
  <PresentationFormat>On-screen Show (4:3)</PresentationFormat>
  <Paragraphs>88</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Courier New</vt:lpstr>
      <vt:lpstr>LIC Presentation template</vt:lpstr>
      <vt:lpstr>Holiness and  Union with God </vt:lpstr>
      <vt:lpstr>What does it mean  to be holy? </vt:lpstr>
      <vt:lpstr>Units 1–4: A Quick Review </vt:lpstr>
      <vt:lpstr>Living Out the Paschal Mystery in Our Daily Lives </vt:lpstr>
      <vt:lpstr>What Is Holiness? </vt:lpstr>
      <vt:lpstr>The Universal Call to Holiness </vt:lpstr>
      <vt:lpstr>The Universal Call to Holiness </vt:lpstr>
      <vt:lpstr>Discipleship Requirements </vt:lpstr>
      <vt:lpstr>Mysticism and Union with God </vt:lpstr>
      <vt:lpstr>The Church’s Sacramental  Life Unites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Jessica Henderson</cp:lastModifiedBy>
  <cp:revision>107</cp:revision>
  <dcterms:created xsi:type="dcterms:W3CDTF">2011-01-10T17:35:40Z</dcterms:created>
  <dcterms:modified xsi:type="dcterms:W3CDTF">2020-06-10T19:54:53Z</dcterms:modified>
</cp:coreProperties>
</file>